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6" r:id="rId8"/>
    <p:sldId id="267" r:id="rId9"/>
    <p:sldId id="265" r:id="rId10"/>
    <p:sldId id="264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EB0"/>
    <a:srgbClr val="E4E99F"/>
    <a:srgbClr val="C3E22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://urok.shkola.of.by/minskaya-ablasnaya-bibliyateka-imya-a-s-pushkina-v2/2207_html_7ac6a51f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055" y="-28453"/>
            <a:ext cx="2382580" cy="237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colorTemperature colorTemp="475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 userDrawn="1"/>
        </p:nvSpPr>
        <p:spPr>
          <a:xfrm>
            <a:off x="467544" y="260648"/>
            <a:ext cx="8294750" cy="5904656"/>
          </a:xfrm>
          <a:prstGeom prst="round2DiagRect">
            <a:avLst/>
          </a:prstGeom>
          <a:gradFill flip="none" rotWithShape="1">
            <a:gsLst>
              <a:gs pos="0">
                <a:srgbClr val="C3E22A">
                  <a:tint val="66000"/>
                  <a:satMod val="160000"/>
                </a:srgbClr>
              </a:gs>
              <a:gs pos="50000">
                <a:srgbClr val="C3E22A">
                  <a:tint val="44500"/>
                  <a:satMod val="160000"/>
                </a:srgbClr>
              </a:gs>
              <a:gs pos="100000">
                <a:srgbClr val="C3E22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467544" y="388841"/>
            <a:ext cx="8294750" cy="6169713"/>
          </a:xfrm>
          <a:prstGeom prst="round2DiagRect">
            <a:avLst/>
          </a:prstGeom>
          <a:noFill/>
          <a:ln w="76200">
            <a:solidFill>
              <a:srgbClr val="00B050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err="1" smtClean="0"/>
              <a:t>Е.В.Щербакова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://centrtvorchosti.ucoz.ua/_si/0/96488433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521" y="4437112"/>
            <a:ext cx="3096344" cy="2686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214686"/>
            <a:ext cx="6181725" cy="2162176"/>
          </a:xfrm>
          <a:prstGeom prst="rect">
            <a:avLst/>
          </a:prstGeom>
          <a:noFill/>
        </p:spPr>
      </p:pic>
      <p:pic>
        <p:nvPicPr>
          <p:cNvPr id="12292" name="Picture 4" descr="Картинки по запросу огэ 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00041"/>
            <a:ext cx="4000530" cy="2500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53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105273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Условный диалог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39" y="857232"/>
            <a:ext cx="4231293" cy="52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419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Критерии оценивания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63385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Критерии оценивания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7685" y="1285860"/>
            <a:ext cx="4649025" cy="453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Критерии оценивания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214422"/>
            <a:ext cx="45910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357562"/>
            <a:ext cx="4572032" cy="194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Критерии оценивания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00240"/>
            <a:ext cx="6229378" cy="259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Критерии </a:t>
            </a:r>
            <a:r>
              <a:rPr lang="ru-RU" dirty="0" smtClean="0">
                <a:solidFill>
                  <a:srgbClr val="C00000"/>
                </a:solidFill>
              </a:rPr>
              <a:t>оценивания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к заданиям 1 – 2, 3 – 4. 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500174"/>
            <a:ext cx="5139605" cy="447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21484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Устная </a:t>
            </a:r>
            <a:r>
              <a:rPr lang="ru-RU" dirty="0" smtClean="0"/>
              <a:t>собеседование </a:t>
            </a:r>
            <a:r>
              <a:rPr lang="ru-RU" dirty="0"/>
              <a:t>по русскому языку будет состоять из четырех заданий.</a:t>
            </a:r>
          </a:p>
          <a:p>
            <a:r>
              <a:rPr lang="ru-RU" b="1" dirty="0"/>
              <a:t>Задание 1</a:t>
            </a:r>
            <a:r>
              <a:rPr lang="ru-RU" dirty="0"/>
              <a:t> – чтение небольшого текста вслух. Тексты для чтения будут содержать информацию о выдающихся людях прошлого и современности. Время на подготовку – 2 минуты.</a:t>
            </a:r>
          </a:p>
          <a:p>
            <a:r>
              <a:rPr lang="ru-RU" b="1" dirty="0"/>
              <a:t>Задание </a:t>
            </a:r>
            <a:r>
              <a:rPr lang="ru-RU" b="1" dirty="0" smtClean="0"/>
              <a:t>2</a:t>
            </a:r>
            <a:r>
              <a:rPr lang="ru-RU" b="1" dirty="0"/>
              <a:t> </a:t>
            </a:r>
            <a:r>
              <a:rPr lang="ru-RU" b="1" dirty="0" smtClean="0"/>
              <a:t>– п</a:t>
            </a:r>
            <a:r>
              <a:rPr lang="ru-RU" dirty="0" smtClean="0"/>
              <a:t>ересказ </a:t>
            </a:r>
            <a:r>
              <a:rPr lang="ru-RU" dirty="0"/>
              <a:t>текста с привлечением дополнительной информации (с включением цитаты).</a:t>
            </a:r>
          </a:p>
          <a:p>
            <a:r>
              <a:rPr lang="ru-RU" b="1" dirty="0" smtClean="0"/>
              <a:t>Задание 3 – </a:t>
            </a:r>
            <a:r>
              <a:rPr lang="ru-RU" dirty="0" smtClean="0"/>
              <a:t>связное </a:t>
            </a:r>
            <a:r>
              <a:rPr lang="ru-RU" dirty="0"/>
              <a:t>монологическое высказывание по одной из выбранных тем с опорой на план. Время на подготовку – 1 минута.</a:t>
            </a:r>
          </a:p>
          <a:p>
            <a:r>
              <a:rPr lang="ru-RU" b="1" dirty="0"/>
              <a:t>Задание 4</a:t>
            </a:r>
            <a:r>
              <a:rPr lang="ru-RU" dirty="0"/>
              <a:t> - диалог с </a:t>
            </a:r>
            <a:r>
              <a:rPr lang="ru-RU" dirty="0" smtClean="0"/>
              <a:t>экзаменатором-собеседником без времени на подготовку. </a:t>
            </a:r>
            <a:r>
              <a:rPr lang="ru-RU" dirty="0"/>
              <a:t>Экзаменатор предложит ответить на три вопроса.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06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147248" cy="50228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000" dirty="0"/>
              <a:t>Общее время ответа одного экзаменуемого (включая время на подготовку) – 15 минут.</a:t>
            </a:r>
          </a:p>
          <a:p>
            <a:pPr marL="0" indent="0">
              <a:buNone/>
            </a:pPr>
            <a:r>
              <a:rPr lang="ru-RU" sz="3000" dirty="0"/>
              <a:t>Каждое последующее задание выдаётся после окончания выполнения предыдущего задания. В процессе проведения собеседования будет вестись </a:t>
            </a:r>
            <a:r>
              <a:rPr lang="ru-RU" sz="3000" b="1" dirty="0"/>
              <a:t>аудиозапись</a:t>
            </a:r>
            <a:r>
              <a:rPr lang="ru-RU" sz="3000" dirty="0"/>
              <a:t>.</a:t>
            </a:r>
          </a:p>
          <a:p>
            <a:pPr marL="0" indent="0">
              <a:buNone/>
            </a:pPr>
            <a:r>
              <a:rPr lang="ru-RU" sz="3000" dirty="0"/>
              <a:t>Итоговое собеседование выпускники 9 классов </a:t>
            </a:r>
            <a:r>
              <a:rPr lang="ru-RU" sz="3000" dirty="0" smtClean="0"/>
              <a:t>проводится</a:t>
            </a:r>
            <a:r>
              <a:rPr lang="ru-RU" sz="3000" dirty="0"/>
              <a:t> </a:t>
            </a:r>
            <a:r>
              <a:rPr lang="ru-RU" sz="3000" b="1" dirty="0"/>
              <a:t>в </a:t>
            </a:r>
            <a:r>
              <a:rPr lang="ru-RU" sz="3000" b="1" dirty="0" smtClean="0"/>
              <a:t>своей школе</a:t>
            </a:r>
            <a:r>
              <a:rPr lang="ru-RU" sz="3000" dirty="0" smtClean="0"/>
              <a:t>. </a:t>
            </a:r>
            <a:r>
              <a:rPr lang="ru-RU" sz="3000" dirty="0"/>
              <a:t>Оцениваться оно будет </a:t>
            </a:r>
            <a:r>
              <a:rPr lang="ru-RU" sz="3000" b="1" dirty="0"/>
              <a:t>по системе «зачет»/«незачет»</a:t>
            </a:r>
            <a:r>
              <a:rPr lang="ru-RU" sz="3000" dirty="0"/>
              <a:t>.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b="1" dirty="0"/>
              <a:t>Общее количество баллов за всю работу – </a:t>
            </a:r>
            <a:r>
              <a:rPr lang="ru-RU" b="1" dirty="0" smtClean="0"/>
              <a:t>20.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Экзаменуемый получает </a:t>
            </a:r>
            <a:r>
              <a:rPr lang="ru-RU" b="1" dirty="0"/>
              <a:t>зачет</a:t>
            </a:r>
            <a:r>
              <a:rPr lang="ru-RU" dirty="0"/>
              <a:t> в случае, если </a:t>
            </a:r>
            <a:r>
              <a:rPr lang="ru-RU" dirty="0" smtClean="0"/>
              <a:t>в процессе выполнения </a:t>
            </a:r>
            <a:r>
              <a:rPr lang="ru-RU" dirty="0"/>
              <a:t>работы он набрал </a:t>
            </a:r>
            <a:r>
              <a:rPr lang="ru-RU" b="1" dirty="0"/>
              <a:t>10 </a:t>
            </a:r>
            <a:r>
              <a:rPr lang="ru-RU" dirty="0"/>
              <a:t>и более баллов.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78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>
            <a:normAutofit/>
          </a:bodyPr>
          <a:lstStyle/>
          <a:p>
            <a:r>
              <a:rPr lang="ru-RU" sz="2800" b="1" dirty="0"/>
              <a:t>Задание 1</a:t>
            </a:r>
            <a:r>
              <a:rPr lang="ru-RU" sz="2800" dirty="0"/>
              <a:t> – чтение вслух небольшого текста.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7"/>
            <a:ext cx="8219256" cy="45194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Выразительное чтение - один из аспектов навыка чтения. Чтение, правильно передающее идейное содержание художественного произведения или статьи.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Признаки выразительного чтения:</a:t>
            </a:r>
          </a:p>
          <a:p>
            <a:pPr marL="0" indent="0">
              <a:buNone/>
            </a:pPr>
            <a:r>
              <a:rPr lang="ru-RU" dirty="0"/>
              <a:t>1) умение выдерживать паузы и делать логические ударения, передающие замысел автора;</a:t>
            </a:r>
          </a:p>
          <a:p>
            <a:pPr marL="0" indent="0">
              <a:buNone/>
            </a:pPr>
            <a:r>
              <a:rPr lang="ru-RU" dirty="0"/>
              <a:t>2) умение выражать интонации вопроса, утверждения, побуждения, а также придавать голосу нужные эмоциональные окраски;</a:t>
            </a:r>
          </a:p>
          <a:p>
            <a:pPr marL="0" indent="0">
              <a:buNone/>
            </a:pPr>
            <a:r>
              <a:rPr lang="ru-RU" dirty="0"/>
              <a:t>3) чёткая дикция, ясное, чистое произношение звуков, достаточная громкость, темп.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Главным условием, обеспечивающим выразительность чтения, является сознательное восприятие текста</a:t>
            </a:r>
            <a:r>
              <a:rPr lang="ru-RU" dirty="0" smtClean="0"/>
              <a:t>.</a:t>
            </a:r>
            <a:r>
              <a:rPr lang="ru-RU" dirty="0"/>
              <a:t>     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	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46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устное собеседование по русскому языку 9 клас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2560" y="357166"/>
            <a:ext cx="4602711" cy="5861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747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>
            <a:normAutofit/>
          </a:bodyPr>
          <a:lstStyle/>
          <a:p>
            <a:r>
              <a:rPr lang="ru-RU" sz="3200" b="1" dirty="0"/>
              <a:t>2. Пересказ </a:t>
            </a:r>
            <a:r>
              <a:rPr lang="ru-RU" sz="3200" b="1" dirty="0" smtClean="0"/>
              <a:t>текста</a:t>
            </a:r>
            <a:endParaRPr lang="ru-RU" sz="3200" dirty="0"/>
          </a:p>
        </p:txBody>
      </p:sp>
      <p:pic>
        <p:nvPicPr>
          <p:cNvPr id="6146" name="Picture 2" descr="Картинки по запросу устное собеседование по русскому языку 2 зад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000108"/>
            <a:ext cx="4591048" cy="5138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48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3.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Монологическое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высказывание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4376" y="1071546"/>
            <a:ext cx="4800389" cy="470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390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Монологическое высказывание</a:t>
            </a:r>
            <a:endParaRPr lang="ru-RU" sz="32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46291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714752"/>
            <a:ext cx="45910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878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147248" cy="521744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Условный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диалог</a:t>
            </a:r>
          </a:p>
          <a:p>
            <a:pPr marL="0" indent="0">
              <a:buNone/>
            </a:pPr>
            <a:r>
              <a:rPr lang="ru-RU" dirty="0" smtClean="0"/>
              <a:t>Примите </a:t>
            </a:r>
            <a:r>
              <a:rPr lang="ru-RU" dirty="0"/>
              <a:t>участие в интервью. Вам необходимо ответить на </a:t>
            </a:r>
            <a:r>
              <a:rPr lang="ru-RU" b="1" dirty="0" smtClean="0"/>
              <a:t>три</a:t>
            </a:r>
            <a:r>
              <a:rPr lang="ru-RU" dirty="0"/>
              <a:t> </a:t>
            </a:r>
            <a:r>
              <a:rPr lang="ru-RU" dirty="0" smtClean="0"/>
              <a:t>вопроса. </a:t>
            </a:r>
            <a:r>
              <a:rPr lang="ru-RU" dirty="0"/>
              <a:t>Пожалуйста, дайте полные ответы на вопросы. На ознакомление с вопросами – </a:t>
            </a:r>
            <a:r>
              <a:rPr lang="ru-RU" b="1" dirty="0"/>
              <a:t>1 минута</a:t>
            </a:r>
            <a:r>
              <a:rPr lang="ru-RU" dirty="0"/>
              <a:t>. Ответ на каждый вопрос – </a:t>
            </a:r>
            <a:r>
              <a:rPr lang="ru-RU" b="1" dirty="0"/>
              <a:t>1 минута</a:t>
            </a:r>
            <a:r>
              <a:rPr lang="ru-RU" dirty="0"/>
              <a:t>.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26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55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Задание 1 – чтение вслух небольшого текста.</vt:lpstr>
      <vt:lpstr>Слайд 5</vt:lpstr>
      <vt:lpstr>2. Пересказ текста</vt:lpstr>
      <vt:lpstr> 3. Монологическое высказывание </vt:lpstr>
      <vt:lpstr> Монологическое высказывание</vt:lpstr>
      <vt:lpstr>Слайд 9</vt:lpstr>
      <vt:lpstr>  Условный диалог </vt:lpstr>
      <vt:lpstr>Критерии оценивания</vt:lpstr>
      <vt:lpstr>Критерии оценивания</vt:lpstr>
      <vt:lpstr>Критерии оценивания</vt:lpstr>
      <vt:lpstr>Критерии оценивания</vt:lpstr>
      <vt:lpstr>Критерии оценивания к заданиям 1 – 2, 3 – 4.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User</cp:lastModifiedBy>
  <cp:revision>24</cp:revision>
  <dcterms:created xsi:type="dcterms:W3CDTF">2017-11-11T05:55:59Z</dcterms:created>
  <dcterms:modified xsi:type="dcterms:W3CDTF">2019-11-17T19:52:04Z</dcterms:modified>
</cp:coreProperties>
</file>